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240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872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62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306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59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198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83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57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3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26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499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23C9-4EA2-4010-A83E-260D66769E1F}" type="datetimeFigureOut">
              <a:rPr lang="es-AR" smtClean="0"/>
              <a:t>11/02/2020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2331-66AE-4B4C-80C7-4AB3FDFC99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45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s-AR" sz="3600" b="1" u="sng" dirty="0" smtClean="0"/>
              <a:t>Cilindro</a:t>
            </a:r>
            <a:r>
              <a:rPr lang="es-AR" sz="2700" b="1" u="sng" dirty="0" smtClean="0"/>
              <a:t>:</a:t>
            </a:r>
            <a:r>
              <a:rPr lang="es-AR" sz="2700" dirty="0" smtClean="0"/>
              <a:t> se genera cuando una recta se desplaza paralela a si misma y siguiendo una curva directriz.</a:t>
            </a:r>
            <a:br>
              <a:rPr lang="es-AR" sz="2700" dirty="0" smtClean="0"/>
            </a:br>
            <a:r>
              <a:rPr lang="es-AR" sz="2700" dirty="0" smtClean="0"/>
              <a:t>De acuerdo a la curva tenemos:</a:t>
            </a:r>
            <a:endParaRPr lang="es-AR" sz="27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04856" cy="4752528"/>
          </a:xfrm>
        </p:spPr>
        <p:txBody>
          <a:bodyPr>
            <a:normAutofit/>
          </a:bodyPr>
          <a:lstStyle/>
          <a:p>
            <a:pPr algn="l"/>
            <a:r>
              <a:rPr lang="es-AR" sz="2800" u="sng" dirty="0" smtClean="0">
                <a:solidFill>
                  <a:schemeClr val="tx1"/>
                </a:solidFill>
              </a:rPr>
              <a:t>Cilindro circular</a:t>
            </a:r>
          </a:p>
          <a:p>
            <a:pPr algn="l"/>
            <a:endParaRPr lang="es-AR" sz="2000" dirty="0" smtClean="0">
              <a:solidFill>
                <a:schemeClr val="tx1"/>
              </a:solidFill>
            </a:endParaRPr>
          </a:p>
          <a:p>
            <a:pPr algn="l"/>
            <a:r>
              <a:rPr lang="es-AR" sz="2000" dirty="0">
                <a:solidFill>
                  <a:schemeClr val="tx1"/>
                </a:solidFill>
              </a:rPr>
              <a:t>	</a:t>
            </a:r>
            <a:r>
              <a:rPr lang="es-AR" sz="2000" dirty="0" smtClean="0">
                <a:solidFill>
                  <a:schemeClr val="tx1"/>
                </a:solidFill>
              </a:rPr>
              <a:t>	</a:t>
            </a:r>
          </a:p>
          <a:p>
            <a:pPr algn="l"/>
            <a:endParaRPr lang="es-AR" sz="2000" dirty="0">
              <a:solidFill>
                <a:schemeClr val="tx1"/>
              </a:solidFill>
            </a:endParaRPr>
          </a:p>
          <a:p>
            <a:pPr algn="l"/>
            <a:endParaRPr lang="es-AR" sz="2000" dirty="0" smtClean="0">
              <a:solidFill>
                <a:schemeClr val="tx1"/>
              </a:solidFill>
            </a:endParaRPr>
          </a:p>
          <a:p>
            <a:pPr algn="l"/>
            <a:endParaRPr lang="es-AR" sz="2000" dirty="0" smtClean="0">
              <a:solidFill>
                <a:schemeClr val="tx1"/>
              </a:solidFill>
            </a:endParaRPr>
          </a:p>
          <a:p>
            <a:pPr algn="l"/>
            <a:r>
              <a:rPr lang="es-AR" sz="2000" dirty="0" smtClean="0">
                <a:solidFill>
                  <a:schemeClr val="tx1"/>
                </a:solidFill>
              </a:rPr>
              <a:t>		  </a:t>
            </a:r>
          </a:p>
          <a:p>
            <a:pPr algn="l"/>
            <a:endParaRPr lang="es-AR" sz="2000" dirty="0">
              <a:solidFill>
                <a:schemeClr val="tx1"/>
              </a:solidFill>
            </a:endParaRPr>
          </a:p>
          <a:p>
            <a:pPr algn="l"/>
            <a:endParaRPr lang="es-AR" sz="2000" dirty="0" smtClean="0">
              <a:solidFill>
                <a:schemeClr val="tx1"/>
              </a:solidFill>
            </a:endParaRPr>
          </a:p>
          <a:p>
            <a:pPr algn="l"/>
            <a:r>
              <a:rPr lang="es-AR" sz="2000" dirty="0" smtClean="0">
                <a:solidFill>
                  <a:schemeClr val="tx1"/>
                </a:solidFill>
              </a:rPr>
              <a:t>		</a:t>
            </a:r>
          </a:p>
          <a:p>
            <a:pPr algn="l"/>
            <a:r>
              <a:rPr lang="es-AR" sz="2000" dirty="0" smtClean="0">
                <a:solidFill>
                  <a:schemeClr val="tx1"/>
                </a:solidFill>
              </a:rPr>
              <a:t>		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683568" y="2872718"/>
                <a:ext cx="1869295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AR" sz="2000" i="1">
                              <a:latin typeface="Cambria Math"/>
                            </a:rPr>
                            <m:t>2</m:t>
                          </m:r>
                          <m:r>
                            <a:rPr lang="es-AR" sz="2000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s-AR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A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s-A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AR" sz="2000" b="0" i="1" smtClean="0">
                          <a:latin typeface="Cambria Math"/>
                        </a:rPr>
                        <m:t> </m:t>
                      </m:r>
                      <m:r>
                        <a:rPr lang="es-AR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s-A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72718"/>
                <a:ext cx="1869295" cy="407099"/>
              </a:xfrm>
              <a:prstGeom prst="rect">
                <a:avLst/>
              </a:prstGeom>
              <a:blipFill rotWithShape="1">
                <a:blip r:embed="rId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467545" y="4293096"/>
                <a:ext cx="2085318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s-A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A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s-AR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s-AR" i="1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s-A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4293096"/>
                <a:ext cx="2085318" cy="375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467545" y="5683357"/>
                <a:ext cx="2085318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s-A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A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s-AR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s-AR" i="1">
                          <a:latin typeface="Cambria Math"/>
                        </a:rPr>
                        <m:t>=</m:t>
                      </m:r>
                      <m:r>
                        <a:rPr lang="es-AR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s-A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s-A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5683357"/>
                <a:ext cx="2085318" cy="375552"/>
              </a:xfrm>
              <a:prstGeom prst="rect">
                <a:avLst/>
              </a:prstGeom>
              <a:blipFill rotWithShape="1"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48" y="5075330"/>
            <a:ext cx="2989112" cy="159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9"/>
            <a:ext cx="3148716" cy="172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89" y="2405793"/>
            <a:ext cx="2289679" cy="128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552863" y="287271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// eje z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52863" y="568335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// eje x</a:t>
            </a:r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52863" y="42993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// eje y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598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u="sng" dirty="0"/>
              <a:t>Cilindro </a:t>
            </a:r>
            <a:r>
              <a:rPr lang="es-AR" u="sng" dirty="0" smtClean="0"/>
              <a:t>elíptico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		</a:t>
            </a: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r>
              <a:rPr lang="es-AR" sz="2000" dirty="0"/>
              <a:t>	</a:t>
            </a:r>
            <a:r>
              <a:rPr lang="es-AR" sz="2000" dirty="0" smtClean="0"/>
              <a:t>	</a:t>
            </a:r>
          </a:p>
          <a:p>
            <a:pPr marL="0" indent="0">
              <a:buNone/>
            </a:pPr>
            <a:r>
              <a:rPr lang="es-AR" sz="2000" dirty="0" smtClean="0"/>
              <a:t>		</a:t>
            </a: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r>
              <a:rPr lang="es-AR" sz="2000" dirty="0" smtClean="0"/>
              <a:t>				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554787" y="1628800"/>
                <a:ext cx="1486048" cy="859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s-AR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87" y="1628800"/>
                <a:ext cx="1486048" cy="8597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438352" y="3230295"/>
                <a:ext cx="1477263" cy="859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s-AR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52" y="3230295"/>
                <a:ext cx="1477263" cy="859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29597" y="4926790"/>
                <a:ext cx="1482329" cy="859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s-AR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7" y="4926790"/>
                <a:ext cx="1482329" cy="8597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83" y="1158824"/>
            <a:ext cx="2706438" cy="157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30791"/>
            <a:ext cx="3024336" cy="165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87" y="4593720"/>
            <a:ext cx="3069192" cy="164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267744" y="187399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// eje z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67744" y="34754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// eje y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240926" y="517198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// eje x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61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es-AR" u="sng" dirty="0" smtClean="0"/>
              <a:t>Cilindro parabólico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467543" y="714348"/>
                <a:ext cx="1869295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AR" sz="2000" i="1">
                              <a:latin typeface="Cambria Math"/>
                            </a:rPr>
                            <m:t>2</m:t>
                          </m:r>
                          <m:r>
                            <a:rPr lang="es-AR" sz="2000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s-AR" sz="2000" b="0" i="1" smtClean="0">
                          <a:latin typeface="Cambria Math"/>
                        </a:rPr>
                        <m:t> </m:t>
                      </m:r>
                      <m:r>
                        <a:rPr lang="es-AR" sz="2000" i="1" smtClean="0">
                          <a:latin typeface="Cambria Math"/>
                        </a:rPr>
                        <m:t>=</m:t>
                      </m:r>
                      <m:r>
                        <a:rPr lang="es-AR" sz="2000" b="0" i="1" smtClean="0">
                          <a:latin typeface="Cambria Math"/>
                        </a:rPr>
                        <m:t>2</m:t>
                      </m:r>
                      <m:r>
                        <a:rPr lang="es-AR" sz="2000" b="0" i="1" smtClean="0">
                          <a:latin typeface="Cambria Math"/>
                        </a:rPr>
                        <m:t>𝑝𝑦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714348"/>
                <a:ext cx="1869295" cy="407099"/>
              </a:xfrm>
              <a:prstGeom prst="rect">
                <a:avLst/>
              </a:prstGeom>
              <a:blipFill rotWithShape="1">
                <a:blip r:embed="rId2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700776" y="2947697"/>
                <a:ext cx="1869295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  <m:r>
                          <a:rPr lang="es-AR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s-AR" sz="2000" b="0" i="1" smtClean="0">
                        <a:latin typeface="Cambria Math"/>
                      </a:rPr>
                      <m:t> </m:t>
                    </m:r>
                    <m:r>
                      <a:rPr lang="es-AR" sz="2000" i="1" smtClean="0">
                        <a:latin typeface="Cambria Math"/>
                      </a:rPr>
                      <m:t>=</m:t>
                    </m:r>
                    <m:r>
                      <a:rPr lang="es-AR" sz="2000" b="0" i="1" smtClean="0">
                        <a:latin typeface="Cambria Math"/>
                      </a:rPr>
                      <m:t>2</m:t>
                    </m:r>
                    <m:r>
                      <a:rPr lang="es-AR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s-AR" sz="2000" dirty="0" smtClean="0"/>
                  <a:t>z</a:t>
                </a:r>
                <a:endParaRPr lang="es-AR" sz="20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6" y="2947697"/>
                <a:ext cx="1869295" cy="407099"/>
              </a:xfrm>
              <a:prstGeom prst="rect">
                <a:avLst/>
              </a:prstGeom>
              <a:blipFill rotWithShape="1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700776" y="4954150"/>
                <a:ext cx="1368154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  <m:r>
                          <a:rPr lang="es-AR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s-AR" sz="2000" b="0" i="1" smtClean="0">
                        <a:latin typeface="Cambria Math"/>
                      </a:rPr>
                      <m:t> </m:t>
                    </m:r>
                    <m:r>
                      <a:rPr lang="es-AR" sz="2000" i="1" smtClean="0">
                        <a:latin typeface="Cambria Math"/>
                      </a:rPr>
                      <m:t>=</m:t>
                    </m:r>
                    <m:r>
                      <a:rPr lang="es-AR" sz="2000" b="0" i="1" smtClean="0">
                        <a:latin typeface="Cambria Math"/>
                      </a:rPr>
                      <m:t>2</m:t>
                    </m:r>
                    <m:r>
                      <a:rPr lang="es-AR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s-AR" sz="2000" dirty="0" smtClean="0"/>
                  <a:t>z</a:t>
                </a:r>
                <a:endParaRPr lang="es-AR" sz="2000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6" y="4954150"/>
                <a:ext cx="1368154" cy="407099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CuadroTexto"/>
          <p:cNvSpPr txBox="1"/>
          <p:nvPr/>
        </p:nvSpPr>
        <p:spPr>
          <a:xfrm>
            <a:off x="3779912" y="5354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// eje z 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5927564" y="740642"/>
                <a:ext cx="18692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s-AR" sz="2000" i="1">
                              <a:latin typeface="Cambria Math"/>
                            </a:rPr>
                            <m:t>2</m:t>
                          </m:r>
                          <m:r>
                            <a:rPr lang="es-AR" sz="2000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s-AR" sz="2000" b="0" i="1" smtClean="0">
                          <a:latin typeface="Cambria Math"/>
                        </a:rPr>
                        <m:t> </m:t>
                      </m:r>
                      <m:r>
                        <a:rPr lang="es-AR" sz="2000" i="1" smtClean="0">
                          <a:latin typeface="Cambria Math"/>
                        </a:rPr>
                        <m:t>=</m:t>
                      </m:r>
                      <m:r>
                        <a:rPr lang="es-AR" sz="2000" b="0" i="1" smtClean="0">
                          <a:latin typeface="Cambria Math"/>
                        </a:rPr>
                        <m:t>2</m:t>
                      </m:r>
                      <m:r>
                        <a:rPr lang="es-AR" sz="2000" b="0" i="1" smtClean="0">
                          <a:latin typeface="Cambria Math"/>
                        </a:rPr>
                        <m:t>𝑝𝑥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564" y="740642"/>
                <a:ext cx="186929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4" y="1121447"/>
            <a:ext cx="2358331" cy="158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86" y="1163865"/>
            <a:ext cx="2562161" cy="158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6344073" y="2909161"/>
                <a:ext cx="18692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  <m:r>
                          <a:rPr lang="es-AR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s-AR" sz="2000" b="0" i="1" smtClean="0">
                        <a:latin typeface="Cambria Math"/>
                      </a:rPr>
                      <m:t> </m:t>
                    </m:r>
                    <m:r>
                      <a:rPr lang="es-AR" sz="2000" i="1" smtClean="0">
                        <a:latin typeface="Cambria Math"/>
                      </a:rPr>
                      <m:t>=</m:t>
                    </m:r>
                    <m:r>
                      <a:rPr lang="es-AR" sz="2000" b="0" i="1" smtClean="0">
                        <a:latin typeface="Cambria Math"/>
                      </a:rPr>
                      <m:t>2</m:t>
                    </m:r>
                    <m:r>
                      <a:rPr lang="es-AR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s-AR" sz="2000" dirty="0" smtClean="0"/>
                  <a:t>x</a:t>
                </a:r>
                <a:endParaRPr lang="es-AR" sz="2000" dirty="0"/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073" y="2909161"/>
                <a:ext cx="186929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CuadroTexto"/>
          <p:cNvSpPr txBox="1"/>
          <p:nvPr/>
        </p:nvSpPr>
        <p:spPr>
          <a:xfrm>
            <a:off x="3779912" y="264755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// eje y </a:t>
            </a:r>
            <a:endParaRPr lang="es-A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" y="3354796"/>
            <a:ext cx="2432061" cy="124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41" y="3309271"/>
            <a:ext cx="2601744" cy="141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4" y="5410210"/>
            <a:ext cx="2497430" cy="118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54" y="5410210"/>
            <a:ext cx="2385713" cy="127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6344073" y="4938780"/>
                <a:ext cx="1368154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  <m:r>
                          <a:rPr lang="es-AR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s-AR" sz="2000" b="0" i="1" smtClean="0">
                        <a:latin typeface="Cambria Math"/>
                      </a:rPr>
                      <m:t> </m:t>
                    </m:r>
                    <m:r>
                      <a:rPr lang="es-AR" sz="2000" i="1" smtClean="0">
                        <a:latin typeface="Cambria Math"/>
                      </a:rPr>
                      <m:t>=</m:t>
                    </m:r>
                    <m:r>
                      <a:rPr lang="es-AR" sz="2000" b="0" i="1" smtClean="0">
                        <a:latin typeface="Cambria Math"/>
                      </a:rPr>
                      <m:t>2</m:t>
                    </m:r>
                    <m:r>
                      <a:rPr lang="es-AR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s-AR" sz="2000" dirty="0" smtClean="0"/>
                  <a:t>z</a:t>
                </a:r>
                <a:endParaRPr lang="es-AR" sz="2000" dirty="0"/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073" y="4938780"/>
                <a:ext cx="1368154" cy="407099"/>
              </a:xfrm>
              <a:prstGeom prst="rect">
                <a:avLst/>
              </a:prstGeom>
              <a:blipFill rotWithShape="1">
                <a:blip r:embed="rId13"/>
                <a:stretch>
                  <a:fillRect t="-7463" b="-2388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21 CuadroTexto"/>
          <p:cNvSpPr txBox="1"/>
          <p:nvPr/>
        </p:nvSpPr>
        <p:spPr>
          <a:xfrm>
            <a:off x="3779912" y="472331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// eje x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0851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u="sng" dirty="0"/>
              <a:t>Cilindro </a:t>
            </a:r>
            <a:r>
              <a:rPr lang="es-AR" u="sng" dirty="0" smtClean="0"/>
              <a:t>hiperbólico 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		</a:t>
            </a: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r>
              <a:rPr lang="es-AR" sz="2000" dirty="0"/>
              <a:t>	</a:t>
            </a:r>
            <a:r>
              <a:rPr lang="es-AR" sz="2000" dirty="0" smtClean="0"/>
              <a:t>	</a:t>
            </a:r>
          </a:p>
          <a:p>
            <a:pPr marL="0" indent="0">
              <a:buNone/>
            </a:pPr>
            <a:r>
              <a:rPr lang="es-AR" sz="2000" dirty="0" smtClean="0"/>
              <a:t>		</a:t>
            </a: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r>
              <a:rPr lang="es-AR" sz="2000" dirty="0" smtClean="0"/>
              <a:t>				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554787" y="1628800"/>
                <a:ext cx="1486048" cy="859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s-AR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87" y="1628800"/>
                <a:ext cx="1486048" cy="8597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438352" y="3230295"/>
                <a:ext cx="1477264" cy="859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s-AR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52" y="3230295"/>
                <a:ext cx="1477264" cy="859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29597" y="4926790"/>
                <a:ext cx="1482329" cy="859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s-AR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AR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7" y="4926790"/>
                <a:ext cx="1482329" cy="8597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2267744" y="187399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// eje z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67744" y="34754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// eje y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240926" y="517198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// eje x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9" y="918242"/>
            <a:ext cx="3240360" cy="191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75542"/>
            <a:ext cx="3024336" cy="136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79190"/>
            <a:ext cx="2911037" cy="143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4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s-AR" sz="3600" b="1" u="sng" dirty="0" smtClean="0"/>
              <a:t>Cono</a:t>
            </a:r>
            <a:r>
              <a:rPr lang="es-AR" sz="2700" b="1" u="sng" dirty="0" smtClean="0"/>
              <a:t>:</a:t>
            </a:r>
            <a:r>
              <a:rPr lang="es-AR" sz="2700" dirty="0" smtClean="0"/>
              <a:t> se genera cuando un extremo de la recta se mantiene fijo en un punto y el otro extremo recorre una curva. De acuerdo a la curva tenemos:</a:t>
            </a:r>
            <a:endParaRPr lang="es-AR" sz="27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02862" y="1844824"/>
            <a:ext cx="7757570" cy="4896544"/>
          </a:xfrm>
        </p:spPr>
        <p:txBody>
          <a:bodyPr>
            <a:normAutofit/>
          </a:bodyPr>
          <a:lstStyle/>
          <a:p>
            <a:pPr algn="l"/>
            <a:r>
              <a:rPr lang="es-AR" sz="2800" u="sng" dirty="0" smtClean="0">
                <a:solidFill>
                  <a:schemeClr val="tx1"/>
                </a:solidFill>
              </a:rPr>
              <a:t>Cono  circular</a:t>
            </a:r>
          </a:p>
          <a:p>
            <a:pPr algn="l"/>
            <a:endParaRPr lang="es-AR" sz="2000" dirty="0" smtClean="0">
              <a:solidFill>
                <a:schemeClr val="tx1"/>
              </a:solidFill>
            </a:endParaRPr>
          </a:p>
          <a:p>
            <a:pPr algn="l"/>
            <a:r>
              <a:rPr lang="es-AR" sz="2000" dirty="0">
                <a:solidFill>
                  <a:schemeClr val="tx1"/>
                </a:solidFill>
              </a:rPr>
              <a:t>	</a:t>
            </a:r>
            <a:r>
              <a:rPr lang="es-AR" sz="2000" dirty="0" smtClean="0">
                <a:solidFill>
                  <a:schemeClr val="tx1"/>
                </a:solidFill>
              </a:rPr>
              <a:t>	</a:t>
            </a:r>
          </a:p>
          <a:p>
            <a:pPr algn="l"/>
            <a:endParaRPr lang="es-AR" sz="2000" dirty="0">
              <a:solidFill>
                <a:schemeClr val="tx1"/>
              </a:solidFill>
            </a:endParaRPr>
          </a:p>
          <a:p>
            <a:pPr algn="l"/>
            <a:endParaRPr lang="es-AR" sz="2000" dirty="0" smtClean="0">
              <a:solidFill>
                <a:schemeClr val="tx1"/>
              </a:solidFill>
            </a:endParaRPr>
          </a:p>
          <a:p>
            <a:pPr algn="l"/>
            <a:endParaRPr lang="es-AR" sz="2000" dirty="0" smtClean="0">
              <a:solidFill>
                <a:schemeClr val="tx1"/>
              </a:solidFill>
            </a:endParaRPr>
          </a:p>
          <a:p>
            <a:pPr algn="l"/>
            <a:r>
              <a:rPr lang="es-AR" sz="2000" dirty="0" smtClean="0">
                <a:solidFill>
                  <a:schemeClr val="tx1"/>
                </a:solidFill>
              </a:rPr>
              <a:t>		  </a:t>
            </a:r>
          </a:p>
          <a:p>
            <a:pPr algn="l"/>
            <a:endParaRPr lang="es-AR" sz="2000" dirty="0">
              <a:solidFill>
                <a:schemeClr val="tx1"/>
              </a:solidFill>
            </a:endParaRPr>
          </a:p>
          <a:p>
            <a:pPr algn="l"/>
            <a:endParaRPr lang="es-AR" sz="2000" dirty="0" smtClean="0">
              <a:solidFill>
                <a:schemeClr val="tx1"/>
              </a:solidFill>
            </a:endParaRPr>
          </a:p>
          <a:p>
            <a:pPr algn="l"/>
            <a:r>
              <a:rPr lang="es-AR" sz="2000" dirty="0" smtClean="0">
                <a:solidFill>
                  <a:schemeClr val="tx1"/>
                </a:solidFill>
              </a:rPr>
              <a:t>				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683568" y="2872718"/>
                <a:ext cx="23013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  <m:r>
                          <a:rPr lang="es-AR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s-AR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A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2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s-A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2000" i="1" smtClean="0">
                        <a:latin typeface="Cambria Math"/>
                      </a:rPr>
                      <m:t>=</m:t>
                    </m:r>
                    <m:r>
                      <a:rPr lang="es-A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AR" sz="2000" dirty="0" smtClean="0"/>
                  <a:t>0</a:t>
                </a:r>
                <a:endParaRPr lang="es-AR" sz="20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72718"/>
                <a:ext cx="2301343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3038275" y="2857732"/>
            <a:ext cx="95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 eje z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29148" y="5723964"/>
            <a:ext cx="108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 eje x</a:t>
            </a:r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38276" y="4224636"/>
            <a:ext cx="95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 eje y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683568" y="4167798"/>
                <a:ext cx="23013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  <m:r>
                          <a:rPr lang="es-AR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s-AR" sz="2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s-A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A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2000" i="1" smtClean="0">
                        <a:latin typeface="Cambria Math"/>
                      </a:rPr>
                      <m:t>=</m:t>
                    </m:r>
                    <m:r>
                      <a:rPr lang="es-A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AR" sz="2000" dirty="0" smtClean="0"/>
                  <a:t>0</a:t>
                </a:r>
                <a:endParaRPr lang="es-AR" sz="2000" dirty="0"/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67798"/>
                <a:ext cx="2301343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683566" y="5693186"/>
                <a:ext cx="23013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/>
                          </a:rPr>
                          <m:t>−</m:t>
                        </m:r>
                        <m:r>
                          <a:rPr lang="es-A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  <m:r>
                          <a:rPr lang="es-AR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s-AR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A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A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2000" i="1" smtClean="0">
                        <a:latin typeface="Cambria Math"/>
                      </a:rPr>
                      <m:t>=</m:t>
                    </m:r>
                    <m:r>
                      <a:rPr lang="es-A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AR" sz="2000" dirty="0" smtClean="0"/>
                  <a:t>0</a:t>
                </a:r>
                <a:endParaRPr lang="es-AR" sz="2000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6" y="5693186"/>
                <a:ext cx="230134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1058" b="-257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63" y="1788484"/>
            <a:ext cx="2787883" cy="158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90445"/>
            <a:ext cx="2134523" cy="137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70486"/>
            <a:ext cx="2045834" cy="13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u="sng" dirty="0" smtClean="0"/>
              <a:t>Cono Elíptico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		</a:t>
            </a: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r>
              <a:rPr lang="es-AR" sz="2000" dirty="0"/>
              <a:t>	</a:t>
            </a:r>
            <a:r>
              <a:rPr lang="es-AR" sz="2000" dirty="0" smtClean="0"/>
              <a:t>	</a:t>
            </a:r>
          </a:p>
          <a:p>
            <a:pPr marL="0" indent="0">
              <a:buNone/>
            </a:pPr>
            <a:r>
              <a:rPr lang="es-AR" sz="2000" dirty="0" smtClean="0"/>
              <a:t>		</a:t>
            </a: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r>
              <a:rPr lang="es-AR" sz="2000" dirty="0" smtClean="0"/>
              <a:t>				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554787" y="1628800"/>
                <a:ext cx="1781834" cy="572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s-AR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s-AR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−</m:t>
                    </m:r>
                    <m:f>
                      <m:fPr>
                        <m:ctrlPr>
                          <a:rPr lang="es-AR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s-AR" dirty="0" smtClean="0">
                    <a:ea typeface="Calibri"/>
                    <a:cs typeface="Times New Roman"/>
                  </a:rPr>
                  <a:t>0</a:t>
                </a:r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87" y="1628800"/>
                <a:ext cx="1781834" cy="572786"/>
              </a:xfrm>
              <a:prstGeom prst="rect">
                <a:avLst/>
              </a:prstGeom>
              <a:blipFill rotWithShape="1">
                <a:blip r:embed="rId2"/>
                <a:stretch>
                  <a:fillRect r="-2055" b="-63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2835098" y="18739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 eje z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16277" y="355467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 eje y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771800" y="5230850"/>
            <a:ext cx="103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 eje x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459092" y="3373763"/>
                <a:ext cx="1730538" cy="572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s-AR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s-AR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s-AR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s-AR" dirty="0" smtClean="0">
                    <a:ea typeface="Calibri"/>
                    <a:cs typeface="Times New Roman"/>
                  </a:rPr>
                  <a:t>0</a:t>
                </a:r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2" y="3373763"/>
                <a:ext cx="1730538" cy="572786"/>
              </a:xfrm>
              <a:prstGeom prst="rect">
                <a:avLst/>
              </a:prstGeom>
              <a:blipFill rotWithShape="1">
                <a:blip r:embed="rId3"/>
                <a:stretch>
                  <a:fillRect r="-2113" b="-63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395536" y="5129123"/>
                <a:ext cx="1942135" cy="572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s-AR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s-AR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s-AR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s-AR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s-AR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s-AR" dirty="0" smtClean="0">
                    <a:ea typeface="Calibri"/>
                    <a:cs typeface="Times New Roman"/>
                  </a:rPr>
                  <a:t>0</a:t>
                </a:r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29123"/>
                <a:ext cx="1942135" cy="572786"/>
              </a:xfrm>
              <a:prstGeom prst="rect">
                <a:avLst/>
              </a:prstGeom>
              <a:blipFill rotWithShape="1">
                <a:blip r:embed="rId4"/>
                <a:stretch>
                  <a:fillRect r="-1887" b="-63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15" y="851231"/>
            <a:ext cx="2448272" cy="15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58321"/>
            <a:ext cx="2944062" cy="16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77" y="4587312"/>
            <a:ext cx="2211210" cy="16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7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/>
              <a:t>Superficies </a:t>
            </a:r>
            <a:r>
              <a:rPr lang="es-AR" u="sng" dirty="0" err="1" smtClean="0"/>
              <a:t>Cuádricas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1412776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es-AR" u="sng" dirty="0" smtClean="0"/>
              <a:t>Esfera</a:t>
            </a:r>
            <a:r>
              <a:rPr lang="es-AR" dirty="0" smtClean="0"/>
              <a:t>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sz="1600" u="sng" dirty="0" smtClean="0"/>
          </a:p>
          <a:p>
            <a:pPr marL="0" indent="0">
              <a:buNone/>
            </a:pPr>
            <a:r>
              <a:rPr lang="es-AR" u="sng" dirty="0" smtClean="0"/>
              <a:t>Elipsoide</a:t>
            </a:r>
          </a:p>
          <a:p>
            <a:pPr marL="0" indent="0">
              <a:buNone/>
            </a:pPr>
            <a:endParaRPr lang="es-AR" u="sng" dirty="0"/>
          </a:p>
          <a:p>
            <a:pPr marL="0" indent="0">
              <a:buNone/>
            </a:pPr>
            <a:endParaRPr lang="es-AR" u="sng" dirty="0" smtClean="0"/>
          </a:p>
          <a:p>
            <a:pPr marL="0" indent="0">
              <a:buNone/>
            </a:pPr>
            <a:r>
              <a:rPr lang="es-AR" u="sng" dirty="0" smtClean="0"/>
              <a:t>Hiperboloide de una hoja</a:t>
            </a:r>
            <a:r>
              <a:rPr lang="es-AR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467544" y="2204864"/>
                <a:ext cx="23762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AR" sz="2000" i="1">
                              <a:latin typeface="Cambria Math"/>
                            </a:rPr>
                            <m:t>2</m:t>
                          </m:r>
                          <m:r>
                            <a:rPr lang="es-AR" sz="2000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s-AR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A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s-A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AR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A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s-A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AR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A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s-A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2376264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46932"/>
            <a:ext cx="3136110" cy="191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67544" y="3574655"/>
                <a:ext cx="1781834" cy="572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s-AR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s-AR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s-AR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s-AR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s-AR" dirty="0" smtClean="0">
                    <a:ea typeface="Calibri"/>
                    <a:cs typeface="Times New Roman"/>
                  </a:rPr>
                  <a:t>1</a:t>
                </a:r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74655"/>
                <a:ext cx="1781834" cy="572786"/>
              </a:xfrm>
              <a:prstGeom prst="rect">
                <a:avLst/>
              </a:prstGeom>
              <a:blipFill rotWithShape="1">
                <a:blip r:embed="rId4"/>
                <a:stretch>
                  <a:fillRect r="-1712" b="-63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477532" y="5445224"/>
                <a:ext cx="1781834" cy="572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s-AR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s-AR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s-AR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s-AR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𝑧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es-AR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s-AR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s-AR" dirty="0" smtClean="0">
                    <a:ea typeface="Calibri"/>
                    <a:cs typeface="Times New Roman"/>
                  </a:rPr>
                  <a:t>1</a:t>
                </a:r>
                <a:endParaRPr lang="es-AR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2" y="5445224"/>
                <a:ext cx="1781834" cy="572786"/>
              </a:xfrm>
              <a:prstGeom prst="rect">
                <a:avLst/>
              </a:prstGeom>
              <a:blipFill rotWithShape="1">
                <a:blip r:embed="rId5"/>
                <a:stretch>
                  <a:fillRect r="-1706" b="-63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13224"/>
            <a:ext cx="2783422" cy="169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10589"/>
            <a:ext cx="2127998" cy="164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1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26064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 smtClean="0"/>
              <a:t>Paraboloide Circular </a:t>
            </a:r>
            <a:endParaRPr lang="es-AR" sz="3200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681708" y="218391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 smtClean="0"/>
              <a:t>Paraboloide Elíptico </a:t>
            </a:r>
            <a:endParaRPr lang="es-AR" sz="3200" u="sng" dirty="0"/>
          </a:p>
        </p:txBody>
      </p:sp>
      <p:sp>
        <p:nvSpPr>
          <p:cNvPr id="6" name="5 CuadroTexto"/>
          <p:cNvSpPr txBox="1"/>
          <p:nvPr/>
        </p:nvSpPr>
        <p:spPr>
          <a:xfrm>
            <a:off x="732028" y="4869159"/>
            <a:ext cx="460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 smtClean="0"/>
              <a:t>Paraboloide Hiperbólico  </a:t>
            </a:r>
            <a:endParaRPr lang="es-AR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814211" y="1198430"/>
                <a:ext cx="23217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AR" sz="2400" i="1">
                              <a:latin typeface="Cambria Math"/>
                            </a:rPr>
                            <m:t>2</m:t>
                          </m:r>
                          <m:r>
                            <a:rPr lang="es-AR" sz="2400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s-A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AR" sz="20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s-AR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s-AR" sz="2400" i="1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es-AR" sz="2400" i="1" smtClean="0">
                          <a:latin typeface="Cambria Math"/>
                        </a:rPr>
                        <m:t>=</m:t>
                      </m:r>
                      <m:r>
                        <a:rPr lang="es-AR" sz="2400" b="0" i="1" smtClean="0">
                          <a:latin typeface="Cambria Math"/>
                        </a:rPr>
                        <m:t>2</m:t>
                      </m:r>
                      <m:r>
                        <a:rPr lang="es-AR" sz="2400" b="0" i="1" smtClean="0">
                          <a:latin typeface="Cambria Math"/>
                        </a:rPr>
                        <m:t>𝑝𝑧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11" y="1198430"/>
                <a:ext cx="232176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901946" y="3147980"/>
                <a:ext cx="2877966" cy="75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240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s-AR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s-AR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s-AR" sz="2400" dirty="0" smtClean="0">
                    <a:ea typeface="Calibri"/>
                    <a:cs typeface="Times New Roman"/>
                  </a:rPr>
                  <a:t>2pz</a:t>
                </a:r>
                <a:endParaRPr lang="es-AR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46" y="3147980"/>
                <a:ext cx="2877966" cy="754822"/>
              </a:xfrm>
              <a:prstGeom prst="rect">
                <a:avLst/>
              </a:prstGeom>
              <a:blipFill rotWithShape="1"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779418" y="5453934"/>
                <a:ext cx="2877966" cy="75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240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s-AR" sz="24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s-AR" sz="240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es-AR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s-AR" sz="2400" dirty="0" smtClean="0">
                    <a:ea typeface="Calibri"/>
                    <a:cs typeface="Times New Roman"/>
                  </a:rPr>
                  <a:t>2pz</a:t>
                </a:r>
                <a:endParaRPr lang="es-AR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8" y="5453934"/>
                <a:ext cx="2877966" cy="754822"/>
              </a:xfrm>
              <a:prstGeom prst="rect">
                <a:avLst/>
              </a:prstGeom>
              <a:blipFill rotWithShape="1">
                <a:blip r:embed="rId4"/>
                <a:stretch>
                  <a:fillRect b="-569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891166"/>
            <a:ext cx="2683397" cy="129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14" y="2768687"/>
            <a:ext cx="295803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96283"/>
            <a:ext cx="2917064" cy="167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8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596</Words>
  <Application>Microsoft Office PowerPoint</Application>
  <PresentationFormat>Presentación en pantalla (4:3)</PresentationFormat>
  <Paragraphs>117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Cilindro: se genera cuando una recta se desplaza paralela a si misma y siguiendo una curva directriz. De acuerdo a la curva tenemos:</vt:lpstr>
      <vt:lpstr>Presentación de PowerPoint</vt:lpstr>
      <vt:lpstr>Presentación de PowerPoint</vt:lpstr>
      <vt:lpstr>Presentación de PowerPoint</vt:lpstr>
      <vt:lpstr>Cono: se genera cuando un extremo de la recta se mantiene fijo en un punto y el otro extremo recorre una curva. De acuerdo a la curva tenemos:</vt:lpstr>
      <vt:lpstr>Presentación de PowerPoint</vt:lpstr>
      <vt:lpstr>Superficies Cuádricas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Cilindro: se genera cuando una recta se desplaza paralela a si misma y siguiendo una curva directriz. De acuerdo a la curva tenemos:</dc:title>
  <dc:creator>Stella Maris</dc:creator>
  <cp:lastModifiedBy>Stella Maris</cp:lastModifiedBy>
  <cp:revision>47</cp:revision>
  <dcterms:created xsi:type="dcterms:W3CDTF">2020-02-05T21:20:16Z</dcterms:created>
  <dcterms:modified xsi:type="dcterms:W3CDTF">2020-02-11T23:32:04Z</dcterms:modified>
</cp:coreProperties>
</file>